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0" r:id="rId1"/>
  </p:sldMasterIdLst>
  <p:notesMasterIdLst>
    <p:notesMasterId r:id="rId25"/>
  </p:notesMasterIdLst>
  <p:sldIdLst>
    <p:sldId id="256" r:id="rId2"/>
    <p:sldId id="262" r:id="rId3"/>
    <p:sldId id="265" r:id="rId4"/>
    <p:sldId id="264" r:id="rId5"/>
    <p:sldId id="266" r:id="rId6"/>
    <p:sldId id="263" r:id="rId7"/>
    <p:sldId id="258" r:id="rId8"/>
    <p:sldId id="267" r:id="rId9"/>
    <p:sldId id="268" r:id="rId10"/>
    <p:sldId id="269" r:id="rId11"/>
    <p:sldId id="272" r:id="rId12"/>
    <p:sldId id="270" r:id="rId13"/>
    <p:sldId id="279" r:id="rId14"/>
    <p:sldId id="284" r:id="rId15"/>
    <p:sldId id="280" r:id="rId16"/>
    <p:sldId id="285" r:id="rId17"/>
    <p:sldId id="274" r:id="rId18"/>
    <p:sldId id="276" r:id="rId19"/>
    <p:sldId id="259" r:id="rId20"/>
    <p:sldId id="277" r:id="rId21"/>
    <p:sldId id="260" r:id="rId22"/>
    <p:sldId id="281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89081946-A0E0-A64C-A700-50DC8E01C4B2}">
          <p14:sldIdLst>
            <p14:sldId id="256"/>
            <p14:sldId id="262"/>
            <p14:sldId id="265"/>
            <p14:sldId id="264"/>
            <p14:sldId id="266"/>
            <p14:sldId id="263"/>
            <p14:sldId id="258"/>
            <p14:sldId id="267"/>
            <p14:sldId id="268"/>
            <p14:sldId id="269"/>
            <p14:sldId id="272"/>
            <p14:sldId id="270"/>
            <p14:sldId id="279"/>
            <p14:sldId id="284"/>
            <p14:sldId id="280"/>
            <p14:sldId id="285"/>
            <p14:sldId id="274"/>
            <p14:sldId id="276"/>
            <p14:sldId id="259"/>
            <p14:sldId id="277"/>
            <p14:sldId id="260"/>
            <p14:sldId id="281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Destaqu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Destaqu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0030"/>
  </p:normalViewPr>
  <p:slideViewPr>
    <p:cSldViewPr snapToGrid="0" snapToObjects="1">
      <p:cViewPr varScale="1">
        <p:scale>
          <a:sx n="85" d="100"/>
          <a:sy n="85" d="100"/>
        </p:scale>
        <p:origin x="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59212-500B-4E4E-ABF0-4FFFB15A8A23}" type="doc">
      <dgm:prSet loTypeId="urn:microsoft.com/office/officeart/2005/8/layout/default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FEC0EB0-79A6-A340-90C3-43295F50C058}">
      <dgm:prSet phldrT="[Texto]" custT="1"/>
      <dgm:spPr/>
      <dgm:t>
        <a:bodyPr/>
        <a:lstStyle/>
        <a:p>
          <a:r>
            <a:rPr lang="pt-PT" sz="1800" b="1" dirty="0"/>
            <a:t>Náusea</a:t>
          </a:r>
        </a:p>
      </dgm:t>
    </dgm:pt>
    <dgm:pt modelId="{1D50FC64-10AD-FA4A-BA2B-FA9D5441298C}" type="parTrans" cxnId="{D84C9747-FDCA-2940-93A6-671C11B9A398}">
      <dgm:prSet/>
      <dgm:spPr/>
      <dgm:t>
        <a:bodyPr/>
        <a:lstStyle/>
        <a:p>
          <a:endParaRPr lang="pt-PT" sz="1200" b="1"/>
        </a:p>
      </dgm:t>
    </dgm:pt>
    <dgm:pt modelId="{988BC129-33EF-0548-B767-220B9D4D2A88}" type="sibTrans" cxnId="{D84C9747-FDCA-2940-93A6-671C11B9A398}">
      <dgm:prSet/>
      <dgm:spPr/>
      <dgm:t>
        <a:bodyPr/>
        <a:lstStyle/>
        <a:p>
          <a:endParaRPr lang="pt-PT" sz="1200" b="1"/>
        </a:p>
      </dgm:t>
    </dgm:pt>
    <dgm:pt modelId="{EACFCB25-FB86-484E-9B0B-FA1B31E28E28}">
      <dgm:prSet phldrT="[Texto]" custT="1"/>
      <dgm:spPr/>
      <dgm:t>
        <a:bodyPr/>
        <a:lstStyle/>
        <a:p>
          <a:r>
            <a:rPr lang="pt-PT" sz="1800" b="1" dirty="0"/>
            <a:t>Vómitos intratáveis </a:t>
          </a:r>
        </a:p>
      </dgm:t>
    </dgm:pt>
    <dgm:pt modelId="{C09C0847-2C08-3E49-8D1F-D18478E4DBA6}" type="parTrans" cxnId="{F550386C-7471-C449-87CF-E8317A9D5BE0}">
      <dgm:prSet/>
      <dgm:spPr/>
      <dgm:t>
        <a:bodyPr/>
        <a:lstStyle/>
        <a:p>
          <a:endParaRPr lang="pt-PT" sz="1200" b="1"/>
        </a:p>
      </dgm:t>
    </dgm:pt>
    <dgm:pt modelId="{817F9740-2049-B44D-A5B0-542D034BF999}" type="sibTrans" cxnId="{F550386C-7471-C449-87CF-E8317A9D5BE0}">
      <dgm:prSet/>
      <dgm:spPr/>
      <dgm:t>
        <a:bodyPr/>
        <a:lstStyle/>
        <a:p>
          <a:endParaRPr lang="pt-PT" sz="1200" b="1"/>
        </a:p>
      </dgm:t>
    </dgm:pt>
    <dgm:pt modelId="{3613F5D3-AA27-B14C-812F-1DFCA794FC80}">
      <dgm:prSet phldrT="[Texto]" custT="1"/>
      <dgm:spPr/>
      <dgm:t>
        <a:bodyPr/>
        <a:lstStyle/>
        <a:p>
          <a:r>
            <a:rPr lang="pt-PT" sz="1800" b="1" dirty="0"/>
            <a:t>Intolerância oral</a:t>
          </a:r>
        </a:p>
      </dgm:t>
    </dgm:pt>
    <dgm:pt modelId="{C5079D79-AE15-714D-91FE-40896F89FA95}" type="parTrans" cxnId="{B1432E61-4735-4047-946B-E1355D346A32}">
      <dgm:prSet/>
      <dgm:spPr/>
      <dgm:t>
        <a:bodyPr/>
        <a:lstStyle/>
        <a:p>
          <a:endParaRPr lang="pt-PT" sz="1200" b="1"/>
        </a:p>
      </dgm:t>
    </dgm:pt>
    <dgm:pt modelId="{EE9244B4-A61F-EE4B-972B-931F0A8F9D26}" type="sibTrans" cxnId="{B1432E61-4735-4047-946B-E1355D346A32}">
      <dgm:prSet/>
      <dgm:spPr/>
      <dgm:t>
        <a:bodyPr/>
        <a:lstStyle/>
        <a:p>
          <a:endParaRPr lang="pt-PT" sz="1200" b="1"/>
        </a:p>
      </dgm:t>
    </dgm:pt>
    <dgm:pt modelId="{D82ED0AA-3EAC-AE40-98F2-8E7AEB09DFA5}">
      <dgm:prSet phldrT="[Texto]" custT="1"/>
      <dgm:spPr/>
      <dgm:t>
        <a:bodyPr/>
        <a:lstStyle/>
        <a:p>
          <a:r>
            <a:rPr lang="pt-PT" sz="1800" b="1" dirty="0"/>
            <a:t>Esofagite</a:t>
          </a:r>
        </a:p>
      </dgm:t>
    </dgm:pt>
    <dgm:pt modelId="{E6A8B21A-CD23-2340-870C-EB889C36234D}" type="parTrans" cxnId="{FBF5E0C1-BFD3-0B4F-B293-3F83C500F6CC}">
      <dgm:prSet/>
      <dgm:spPr/>
      <dgm:t>
        <a:bodyPr/>
        <a:lstStyle/>
        <a:p>
          <a:endParaRPr lang="pt-PT" sz="1200" b="1"/>
        </a:p>
      </dgm:t>
    </dgm:pt>
    <dgm:pt modelId="{02B43D88-7E8F-904F-95A0-4216303ED2D7}" type="sibTrans" cxnId="{FBF5E0C1-BFD3-0B4F-B293-3F83C500F6CC}">
      <dgm:prSet/>
      <dgm:spPr/>
      <dgm:t>
        <a:bodyPr/>
        <a:lstStyle/>
        <a:p>
          <a:endParaRPr lang="pt-PT" sz="1200" b="1"/>
        </a:p>
      </dgm:t>
    </dgm:pt>
    <dgm:pt modelId="{D4459BA8-0A50-6741-8B8E-BD1B68D26540}">
      <dgm:prSet phldrT="[Texto]" custT="1"/>
      <dgm:spPr/>
      <dgm:t>
        <a:bodyPr/>
        <a:lstStyle/>
        <a:p>
          <a:r>
            <a:rPr lang="pt-PT" sz="1800" b="1" dirty="0"/>
            <a:t>Desequilíbrios hidroeletrolíticos</a:t>
          </a:r>
        </a:p>
      </dgm:t>
    </dgm:pt>
    <dgm:pt modelId="{4EA87B62-03ED-8B4F-8169-65FC7BD78B9C}" type="parTrans" cxnId="{2B3E28C9-2964-1F45-9C6B-E279950A4863}">
      <dgm:prSet/>
      <dgm:spPr/>
      <dgm:t>
        <a:bodyPr/>
        <a:lstStyle/>
        <a:p>
          <a:endParaRPr lang="pt-PT" sz="1200" b="1"/>
        </a:p>
      </dgm:t>
    </dgm:pt>
    <dgm:pt modelId="{F3F20165-3836-5C41-A1CB-C126E9346DF4}" type="sibTrans" cxnId="{2B3E28C9-2964-1F45-9C6B-E279950A4863}">
      <dgm:prSet/>
      <dgm:spPr/>
      <dgm:t>
        <a:bodyPr/>
        <a:lstStyle/>
        <a:p>
          <a:endParaRPr lang="pt-PT" sz="1200" b="1"/>
        </a:p>
      </dgm:t>
    </dgm:pt>
    <dgm:pt modelId="{82073F48-6ACC-8949-8B6B-4FFC50DC1140}">
      <dgm:prSet phldrT="[Texto]" custT="1"/>
      <dgm:spPr/>
      <dgm:t>
        <a:bodyPr/>
        <a:lstStyle/>
        <a:p>
          <a:r>
            <a:rPr lang="pt-PT" sz="1800" b="1" dirty="0"/>
            <a:t>Desnutrição</a:t>
          </a:r>
        </a:p>
      </dgm:t>
    </dgm:pt>
    <dgm:pt modelId="{90AA70CC-59EB-3242-B4CF-EBE73FCE75DF}" type="parTrans" cxnId="{AC6682D0-CA1C-1044-B9EC-6ABE023B9CF2}">
      <dgm:prSet/>
      <dgm:spPr/>
      <dgm:t>
        <a:bodyPr/>
        <a:lstStyle/>
        <a:p>
          <a:endParaRPr lang="pt-PT" sz="1600" b="1"/>
        </a:p>
      </dgm:t>
    </dgm:pt>
    <dgm:pt modelId="{C438BBCC-354A-A64A-8B30-5CE61B1F4809}" type="sibTrans" cxnId="{AC6682D0-CA1C-1044-B9EC-6ABE023B9CF2}">
      <dgm:prSet/>
      <dgm:spPr/>
      <dgm:t>
        <a:bodyPr/>
        <a:lstStyle/>
        <a:p>
          <a:endParaRPr lang="pt-PT" sz="1600" b="1"/>
        </a:p>
      </dgm:t>
    </dgm:pt>
    <dgm:pt modelId="{F075726B-0214-4949-8B6A-EBDD706BFFE4}" type="pres">
      <dgm:prSet presAssocID="{43559212-500B-4E4E-ABF0-4FFFB15A8A23}" presName="diagram" presStyleCnt="0">
        <dgm:presLayoutVars>
          <dgm:dir/>
          <dgm:resizeHandles val="exact"/>
        </dgm:presLayoutVars>
      </dgm:prSet>
      <dgm:spPr/>
    </dgm:pt>
    <dgm:pt modelId="{744A1A37-4610-6341-8FCE-9FB08F431D96}" type="pres">
      <dgm:prSet presAssocID="{7FEC0EB0-79A6-A340-90C3-43295F50C058}" presName="node" presStyleLbl="node1" presStyleIdx="0" presStyleCnt="6">
        <dgm:presLayoutVars>
          <dgm:bulletEnabled val="1"/>
        </dgm:presLayoutVars>
      </dgm:prSet>
      <dgm:spPr/>
    </dgm:pt>
    <dgm:pt modelId="{6067960F-7674-3140-AFA2-57B1DA131556}" type="pres">
      <dgm:prSet presAssocID="{988BC129-33EF-0548-B767-220B9D4D2A88}" presName="sibTrans" presStyleCnt="0"/>
      <dgm:spPr/>
    </dgm:pt>
    <dgm:pt modelId="{B2A00198-2AD7-2846-BBCD-0734CE2D3EBE}" type="pres">
      <dgm:prSet presAssocID="{EACFCB25-FB86-484E-9B0B-FA1B31E28E28}" presName="node" presStyleLbl="node1" presStyleIdx="1" presStyleCnt="6" custLinFactX="51459" custLinFactNeighborX="100000" custLinFactNeighborY="-226">
        <dgm:presLayoutVars>
          <dgm:bulletEnabled val="1"/>
        </dgm:presLayoutVars>
      </dgm:prSet>
      <dgm:spPr/>
    </dgm:pt>
    <dgm:pt modelId="{B9732CE0-91CE-2645-B4AB-4C42A1E8953B}" type="pres">
      <dgm:prSet presAssocID="{817F9740-2049-B44D-A5B0-542D034BF999}" presName="sibTrans" presStyleCnt="0"/>
      <dgm:spPr/>
    </dgm:pt>
    <dgm:pt modelId="{0FC37112-E7AB-6B42-845C-BE73E1C9EAA3}" type="pres">
      <dgm:prSet presAssocID="{3613F5D3-AA27-B14C-812F-1DFCA794FC80}" presName="node" presStyleLbl="node1" presStyleIdx="2" presStyleCnt="6">
        <dgm:presLayoutVars>
          <dgm:bulletEnabled val="1"/>
        </dgm:presLayoutVars>
      </dgm:prSet>
      <dgm:spPr/>
    </dgm:pt>
    <dgm:pt modelId="{F16ECC2F-7478-1647-A582-7FCEC7F946C9}" type="pres">
      <dgm:prSet presAssocID="{EE9244B4-A61F-EE4B-972B-931F0A8F9D26}" presName="sibTrans" presStyleCnt="0"/>
      <dgm:spPr/>
    </dgm:pt>
    <dgm:pt modelId="{A88E07A3-58BC-F444-82DB-8848F661A20C}" type="pres">
      <dgm:prSet presAssocID="{D82ED0AA-3EAC-AE40-98F2-8E7AEB09DFA5}" presName="node" presStyleLbl="node1" presStyleIdx="3" presStyleCnt="6">
        <dgm:presLayoutVars>
          <dgm:bulletEnabled val="1"/>
        </dgm:presLayoutVars>
      </dgm:prSet>
      <dgm:spPr/>
    </dgm:pt>
    <dgm:pt modelId="{272C9BC5-3558-0842-AE12-A40E8C078155}" type="pres">
      <dgm:prSet presAssocID="{02B43D88-7E8F-904F-95A0-4216303ED2D7}" presName="sibTrans" presStyleCnt="0"/>
      <dgm:spPr/>
    </dgm:pt>
    <dgm:pt modelId="{586995AC-CD99-DE49-827D-E0E6BAB2BE46}" type="pres">
      <dgm:prSet presAssocID="{D4459BA8-0A50-6741-8B8E-BD1B68D26540}" presName="node" presStyleLbl="node1" presStyleIdx="4" presStyleCnt="6">
        <dgm:presLayoutVars>
          <dgm:bulletEnabled val="1"/>
        </dgm:presLayoutVars>
      </dgm:prSet>
      <dgm:spPr/>
    </dgm:pt>
    <dgm:pt modelId="{32092D93-3399-B043-AF3A-E6B65F4226C5}" type="pres">
      <dgm:prSet presAssocID="{F3F20165-3836-5C41-A1CB-C126E9346DF4}" presName="sibTrans" presStyleCnt="0"/>
      <dgm:spPr/>
    </dgm:pt>
    <dgm:pt modelId="{350475D2-0916-5246-9479-0FB5E6BF35C2}" type="pres">
      <dgm:prSet presAssocID="{82073F48-6ACC-8949-8B6B-4FFC50DC1140}" presName="node" presStyleLbl="node1" presStyleIdx="5" presStyleCnt="6">
        <dgm:presLayoutVars>
          <dgm:bulletEnabled val="1"/>
        </dgm:presLayoutVars>
      </dgm:prSet>
      <dgm:spPr/>
    </dgm:pt>
  </dgm:ptLst>
  <dgm:cxnLst>
    <dgm:cxn modelId="{A717DC04-4874-7149-843B-105717918667}" type="presOf" srcId="{43559212-500B-4E4E-ABF0-4FFFB15A8A23}" destId="{F075726B-0214-4949-8B6A-EBDD706BFFE4}" srcOrd="0" destOrd="0" presId="urn:microsoft.com/office/officeart/2005/8/layout/default"/>
    <dgm:cxn modelId="{D84C9747-FDCA-2940-93A6-671C11B9A398}" srcId="{43559212-500B-4E4E-ABF0-4FFFB15A8A23}" destId="{7FEC0EB0-79A6-A340-90C3-43295F50C058}" srcOrd="0" destOrd="0" parTransId="{1D50FC64-10AD-FA4A-BA2B-FA9D5441298C}" sibTransId="{988BC129-33EF-0548-B767-220B9D4D2A88}"/>
    <dgm:cxn modelId="{B1432E61-4735-4047-946B-E1355D346A32}" srcId="{43559212-500B-4E4E-ABF0-4FFFB15A8A23}" destId="{3613F5D3-AA27-B14C-812F-1DFCA794FC80}" srcOrd="2" destOrd="0" parTransId="{C5079D79-AE15-714D-91FE-40896F89FA95}" sibTransId="{EE9244B4-A61F-EE4B-972B-931F0A8F9D26}"/>
    <dgm:cxn modelId="{F550386C-7471-C449-87CF-E8317A9D5BE0}" srcId="{43559212-500B-4E4E-ABF0-4FFFB15A8A23}" destId="{EACFCB25-FB86-484E-9B0B-FA1B31E28E28}" srcOrd="1" destOrd="0" parTransId="{C09C0847-2C08-3E49-8D1F-D18478E4DBA6}" sibTransId="{817F9740-2049-B44D-A5B0-542D034BF999}"/>
    <dgm:cxn modelId="{B326B677-A5AA-1540-8337-D7C482697232}" type="presOf" srcId="{7FEC0EB0-79A6-A340-90C3-43295F50C058}" destId="{744A1A37-4610-6341-8FCE-9FB08F431D96}" srcOrd="0" destOrd="0" presId="urn:microsoft.com/office/officeart/2005/8/layout/default"/>
    <dgm:cxn modelId="{42B31883-3321-1341-83C4-D5C7A84A26EF}" type="presOf" srcId="{EACFCB25-FB86-484E-9B0B-FA1B31E28E28}" destId="{B2A00198-2AD7-2846-BBCD-0734CE2D3EBE}" srcOrd="0" destOrd="0" presId="urn:microsoft.com/office/officeart/2005/8/layout/default"/>
    <dgm:cxn modelId="{F71AFEA6-A1B1-364B-8371-0248DD85B317}" type="presOf" srcId="{D82ED0AA-3EAC-AE40-98F2-8E7AEB09DFA5}" destId="{A88E07A3-58BC-F444-82DB-8848F661A20C}" srcOrd="0" destOrd="0" presId="urn:microsoft.com/office/officeart/2005/8/layout/default"/>
    <dgm:cxn modelId="{3D341FA9-0298-444B-84FB-982CBEDF305D}" type="presOf" srcId="{3613F5D3-AA27-B14C-812F-1DFCA794FC80}" destId="{0FC37112-E7AB-6B42-845C-BE73E1C9EAA3}" srcOrd="0" destOrd="0" presId="urn:microsoft.com/office/officeart/2005/8/layout/default"/>
    <dgm:cxn modelId="{FBF5E0C1-BFD3-0B4F-B293-3F83C500F6CC}" srcId="{43559212-500B-4E4E-ABF0-4FFFB15A8A23}" destId="{D82ED0AA-3EAC-AE40-98F2-8E7AEB09DFA5}" srcOrd="3" destOrd="0" parTransId="{E6A8B21A-CD23-2340-870C-EB889C36234D}" sibTransId="{02B43D88-7E8F-904F-95A0-4216303ED2D7}"/>
    <dgm:cxn modelId="{2B3E28C9-2964-1F45-9C6B-E279950A4863}" srcId="{43559212-500B-4E4E-ABF0-4FFFB15A8A23}" destId="{D4459BA8-0A50-6741-8B8E-BD1B68D26540}" srcOrd="4" destOrd="0" parTransId="{4EA87B62-03ED-8B4F-8169-65FC7BD78B9C}" sibTransId="{F3F20165-3836-5C41-A1CB-C126E9346DF4}"/>
    <dgm:cxn modelId="{1A082DCC-4485-BF41-BAB6-7B2E41099356}" type="presOf" srcId="{D4459BA8-0A50-6741-8B8E-BD1B68D26540}" destId="{586995AC-CD99-DE49-827D-E0E6BAB2BE46}" srcOrd="0" destOrd="0" presId="urn:microsoft.com/office/officeart/2005/8/layout/default"/>
    <dgm:cxn modelId="{AC6682D0-CA1C-1044-B9EC-6ABE023B9CF2}" srcId="{43559212-500B-4E4E-ABF0-4FFFB15A8A23}" destId="{82073F48-6ACC-8949-8B6B-4FFC50DC1140}" srcOrd="5" destOrd="0" parTransId="{90AA70CC-59EB-3242-B4CF-EBE73FCE75DF}" sibTransId="{C438BBCC-354A-A64A-8B30-5CE61B1F4809}"/>
    <dgm:cxn modelId="{3865C8F0-4A93-5F4E-B99E-32B9B502365F}" type="presOf" srcId="{82073F48-6ACC-8949-8B6B-4FFC50DC1140}" destId="{350475D2-0916-5246-9479-0FB5E6BF35C2}" srcOrd="0" destOrd="0" presId="urn:microsoft.com/office/officeart/2005/8/layout/default"/>
    <dgm:cxn modelId="{91092D56-3F98-4842-B11E-547130183BA7}" type="presParOf" srcId="{F075726B-0214-4949-8B6A-EBDD706BFFE4}" destId="{744A1A37-4610-6341-8FCE-9FB08F431D96}" srcOrd="0" destOrd="0" presId="urn:microsoft.com/office/officeart/2005/8/layout/default"/>
    <dgm:cxn modelId="{6BC15F87-CC8E-C143-9220-3065E7FECB64}" type="presParOf" srcId="{F075726B-0214-4949-8B6A-EBDD706BFFE4}" destId="{6067960F-7674-3140-AFA2-57B1DA131556}" srcOrd="1" destOrd="0" presId="urn:microsoft.com/office/officeart/2005/8/layout/default"/>
    <dgm:cxn modelId="{D04E6A6C-F4EB-904D-B47D-874059328940}" type="presParOf" srcId="{F075726B-0214-4949-8B6A-EBDD706BFFE4}" destId="{B2A00198-2AD7-2846-BBCD-0734CE2D3EBE}" srcOrd="2" destOrd="0" presId="urn:microsoft.com/office/officeart/2005/8/layout/default"/>
    <dgm:cxn modelId="{4D121167-2492-A941-AF32-6D52ECBC9CBF}" type="presParOf" srcId="{F075726B-0214-4949-8B6A-EBDD706BFFE4}" destId="{B9732CE0-91CE-2645-B4AB-4C42A1E8953B}" srcOrd="3" destOrd="0" presId="urn:microsoft.com/office/officeart/2005/8/layout/default"/>
    <dgm:cxn modelId="{B25A095C-725B-7646-9335-1137F4E26D02}" type="presParOf" srcId="{F075726B-0214-4949-8B6A-EBDD706BFFE4}" destId="{0FC37112-E7AB-6B42-845C-BE73E1C9EAA3}" srcOrd="4" destOrd="0" presId="urn:microsoft.com/office/officeart/2005/8/layout/default"/>
    <dgm:cxn modelId="{353168D5-9312-874A-B76D-08368F7045CA}" type="presParOf" srcId="{F075726B-0214-4949-8B6A-EBDD706BFFE4}" destId="{F16ECC2F-7478-1647-A582-7FCEC7F946C9}" srcOrd="5" destOrd="0" presId="urn:microsoft.com/office/officeart/2005/8/layout/default"/>
    <dgm:cxn modelId="{260E6FB9-714B-444B-B773-F7F382292A84}" type="presParOf" srcId="{F075726B-0214-4949-8B6A-EBDD706BFFE4}" destId="{A88E07A3-58BC-F444-82DB-8848F661A20C}" srcOrd="6" destOrd="0" presId="urn:microsoft.com/office/officeart/2005/8/layout/default"/>
    <dgm:cxn modelId="{FD95CED5-7902-044A-BCFF-A9CE5E94D796}" type="presParOf" srcId="{F075726B-0214-4949-8B6A-EBDD706BFFE4}" destId="{272C9BC5-3558-0842-AE12-A40E8C078155}" srcOrd="7" destOrd="0" presId="urn:microsoft.com/office/officeart/2005/8/layout/default"/>
    <dgm:cxn modelId="{68D7FAF8-B978-C748-B5EE-EFE0A18A1B7F}" type="presParOf" srcId="{F075726B-0214-4949-8B6A-EBDD706BFFE4}" destId="{586995AC-CD99-DE49-827D-E0E6BAB2BE46}" srcOrd="8" destOrd="0" presId="urn:microsoft.com/office/officeart/2005/8/layout/default"/>
    <dgm:cxn modelId="{06FD860B-1998-554D-BEAE-76E4766468BC}" type="presParOf" srcId="{F075726B-0214-4949-8B6A-EBDD706BFFE4}" destId="{32092D93-3399-B043-AF3A-E6B65F4226C5}" srcOrd="9" destOrd="0" presId="urn:microsoft.com/office/officeart/2005/8/layout/default"/>
    <dgm:cxn modelId="{5B52B3C9-0B2F-A548-8CF0-9E1D17C908BC}" type="presParOf" srcId="{F075726B-0214-4949-8B6A-EBDD706BFFE4}" destId="{350475D2-0916-5246-9479-0FB5E6BF35C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A1A37-4610-6341-8FCE-9FB08F431D96}">
      <dsp:nvSpPr>
        <dsp:cNvPr id="0" name=""/>
        <dsp:cNvSpPr/>
      </dsp:nvSpPr>
      <dsp:spPr>
        <a:xfrm>
          <a:off x="482" y="35262"/>
          <a:ext cx="1882149" cy="112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Náusea</a:t>
          </a:r>
        </a:p>
      </dsp:txBody>
      <dsp:txXfrm>
        <a:off x="482" y="35262"/>
        <a:ext cx="1882149" cy="1129289"/>
      </dsp:txXfrm>
    </dsp:sp>
    <dsp:sp modelId="{B2A00198-2AD7-2846-BBCD-0734CE2D3EBE}">
      <dsp:nvSpPr>
        <dsp:cNvPr id="0" name=""/>
        <dsp:cNvSpPr/>
      </dsp:nvSpPr>
      <dsp:spPr>
        <a:xfrm>
          <a:off x="2071329" y="32709"/>
          <a:ext cx="1882149" cy="112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Vómitos intratáveis </a:t>
          </a:r>
        </a:p>
      </dsp:txBody>
      <dsp:txXfrm>
        <a:off x="2071329" y="32709"/>
        <a:ext cx="1882149" cy="1129289"/>
      </dsp:txXfrm>
    </dsp:sp>
    <dsp:sp modelId="{0FC37112-E7AB-6B42-845C-BE73E1C9EAA3}">
      <dsp:nvSpPr>
        <dsp:cNvPr id="0" name=""/>
        <dsp:cNvSpPr/>
      </dsp:nvSpPr>
      <dsp:spPr>
        <a:xfrm>
          <a:off x="482" y="1352766"/>
          <a:ext cx="1882149" cy="112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Intolerância oral</a:t>
          </a:r>
        </a:p>
      </dsp:txBody>
      <dsp:txXfrm>
        <a:off x="482" y="1352766"/>
        <a:ext cx="1882149" cy="1129289"/>
      </dsp:txXfrm>
    </dsp:sp>
    <dsp:sp modelId="{A88E07A3-58BC-F444-82DB-8848F661A20C}">
      <dsp:nvSpPr>
        <dsp:cNvPr id="0" name=""/>
        <dsp:cNvSpPr/>
      </dsp:nvSpPr>
      <dsp:spPr>
        <a:xfrm>
          <a:off x="2070846" y="1352766"/>
          <a:ext cx="1882149" cy="112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Esofagite</a:t>
          </a:r>
        </a:p>
      </dsp:txBody>
      <dsp:txXfrm>
        <a:off x="2070846" y="1352766"/>
        <a:ext cx="1882149" cy="1129289"/>
      </dsp:txXfrm>
    </dsp:sp>
    <dsp:sp modelId="{586995AC-CD99-DE49-827D-E0E6BAB2BE46}">
      <dsp:nvSpPr>
        <dsp:cNvPr id="0" name=""/>
        <dsp:cNvSpPr/>
      </dsp:nvSpPr>
      <dsp:spPr>
        <a:xfrm>
          <a:off x="482" y="2670271"/>
          <a:ext cx="1882149" cy="112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Desequilíbrios hidroeletrolíticos</a:t>
          </a:r>
        </a:p>
      </dsp:txBody>
      <dsp:txXfrm>
        <a:off x="482" y="2670271"/>
        <a:ext cx="1882149" cy="1129289"/>
      </dsp:txXfrm>
    </dsp:sp>
    <dsp:sp modelId="{350475D2-0916-5246-9479-0FB5E6BF35C2}">
      <dsp:nvSpPr>
        <dsp:cNvPr id="0" name=""/>
        <dsp:cNvSpPr/>
      </dsp:nvSpPr>
      <dsp:spPr>
        <a:xfrm>
          <a:off x="2070846" y="2670271"/>
          <a:ext cx="1882149" cy="1129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Desnutrição</a:t>
          </a:r>
        </a:p>
      </dsp:txBody>
      <dsp:txXfrm>
        <a:off x="2070846" y="2670271"/>
        <a:ext cx="1882149" cy="1129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3964B-F334-7441-8707-2019F934D861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ABFB9-F622-0D4F-9563-613CC8F033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263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8731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1640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7923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041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373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2533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3172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4318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2425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461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8094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5579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27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579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880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551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6489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6192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300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BFB9-F622-0D4F-9563-613CC8F033D7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866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406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159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247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400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576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030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261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210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478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00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323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A70E66-8179-AD46-81CD-75E43B801BA3}" type="datetimeFigureOut">
              <a:rPr lang="pt-PT" smtClean="0"/>
              <a:t>11/10/20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D971033-3DD4-B840-B8EE-6625EBBA97B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801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tif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tif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tif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jpe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tif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1.tiff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jpe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42066C-ECEF-804E-BF94-67AF96116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4590661"/>
            <a:ext cx="10210862" cy="1065690"/>
          </a:xfrm>
        </p:spPr>
        <p:txBody>
          <a:bodyPr>
            <a:normAutofit/>
          </a:bodyPr>
          <a:lstStyle/>
          <a:p>
            <a:br>
              <a:rPr lang="pt-PT" sz="1900" dirty="0"/>
            </a:br>
            <a:br>
              <a:rPr lang="pt-PT" sz="1900" dirty="0"/>
            </a:br>
            <a:endParaRPr lang="pt-PT" sz="19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36CA70-2E0E-0C4B-9C82-D66BBD2DC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1345" y="5666792"/>
            <a:ext cx="9349310" cy="542592"/>
          </a:xfrm>
        </p:spPr>
        <p:txBody>
          <a:bodyPr>
            <a:normAutofit fontScale="92500"/>
          </a:bodyPr>
          <a:lstStyle/>
          <a:p>
            <a:r>
              <a:rPr lang="pt-PT" dirty="0"/>
              <a:t>Mariana Leite</a:t>
            </a:r>
            <a:r>
              <a:rPr lang="pt-PT" sz="2400" dirty="0"/>
              <a:t>, </a:t>
            </a:r>
            <a:r>
              <a:rPr lang="pt-PT" dirty="0"/>
              <a:t>Marta Moreira, Tarcísio Araújo, José Ramada, Jorge Canena, Luís Lopes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5139173-B0E7-334B-B539-4D0EA586E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668" y="28379"/>
            <a:ext cx="9012665" cy="13901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6E7C60A-4A3A-2248-BCDA-DA68F6216D9C}"/>
              </a:ext>
            </a:extLst>
          </p:cNvPr>
          <p:cNvSpPr txBox="1"/>
          <p:nvPr/>
        </p:nvSpPr>
        <p:spPr>
          <a:xfrm>
            <a:off x="724930" y="2168117"/>
            <a:ext cx="10742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latin typeface="+mj-lt"/>
              </a:rPr>
              <a:t>Dieta oral e sobrevida após a colocação de próteses entéricas em neoplasias gástricas avançadas – estudo multicêntrico, retrospetivo 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D5CF9CE3-61ED-394E-83E3-7D5B51B32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9" name="Picture 2" descr="Unidade Local de Saúde do Alto Minho, EPE – SNS">
            <a:extLst>
              <a:ext uri="{FF2B5EF4-FFF2-40B4-BE49-F238E27FC236}">
                <a16:creationId xmlns:a16="http://schemas.microsoft.com/office/drawing/2014/main" id="{5E3A5370-2C7A-7447-BFA6-56D3E24A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63" y="6442125"/>
            <a:ext cx="1805074" cy="3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1"/>
    </mc:Choice>
    <mc:Fallback xmlns="">
      <p:transition spd="slow" advTm="1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C0515828-8337-4748-8CAC-27C928B9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444575"/>
              </p:ext>
            </p:extLst>
          </p:nvPr>
        </p:nvGraphicFramePr>
        <p:xfrm>
          <a:off x="5197347" y="1270922"/>
          <a:ext cx="5224307" cy="4254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6878">
                  <a:extLst>
                    <a:ext uri="{9D8B030D-6E8A-4147-A177-3AD203B41FA5}">
                      <a16:colId xmlns:a16="http://schemas.microsoft.com/office/drawing/2014/main" val="3434325699"/>
                    </a:ext>
                  </a:extLst>
                </a:gridCol>
                <a:gridCol w="1817429">
                  <a:extLst>
                    <a:ext uri="{9D8B030D-6E8A-4147-A177-3AD203B41FA5}">
                      <a16:colId xmlns:a16="http://schemas.microsoft.com/office/drawing/2014/main" val="3116861411"/>
                    </a:ext>
                  </a:extLst>
                </a:gridCol>
              </a:tblGrid>
              <a:tr h="400716">
                <a:tc>
                  <a:txBody>
                    <a:bodyPr/>
                    <a:lstStyle/>
                    <a:p>
                      <a:endParaRPr lang="pt-PT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n(%)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2805437"/>
                  </a:ext>
                </a:extLst>
              </a:tr>
              <a:tr h="46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Sintoma principal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003410"/>
                  </a:ext>
                </a:extLst>
              </a:tr>
              <a:tr h="462048">
                <a:tc>
                  <a:txBody>
                    <a:bodyPr/>
                    <a:lstStyle/>
                    <a:p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Vómito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 (87.99%)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2199449"/>
                  </a:ext>
                </a:extLst>
              </a:tr>
              <a:tr h="462048">
                <a:tc>
                  <a:txBody>
                    <a:bodyPr/>
                    <a:lstStyle/>
                    <a:p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Disfagia</a:t>
                      </a: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(10.67%)</a:t>
                      </a:r>
                    </a:p>
                  </a:txBody>
                  <a:tcP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21897612"/>
                  </a:ext>
                </a:extLst>
              </a:tr>
              <a:tr h="619772">
                <a:tc>
                  <a:txBody>
                    <a:bodyPr/>
                    <a:lstStyle/>
                    <a:p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Dor abdominal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(1.33%)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594902"/>
                  </a:ext>
                </a:extLst>
              </a:tr>
              <a:tr h="462048">
                <a:tc>
                  <a:txBody>
                    <a:bodyPr/>
                    <a:lstStyle/>
                    <a:p>
                      <a:r>
                        <a:rPr lang="pt-PT" sz="18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305773"/>
                  </a:ext>
                </a:extLst>
              </a:tr>
              <a:tr h="462048">
                <a:tc>
                  <a:txBody>
                    <a:bodyPr/>
                    <a:lstStyle/>
                    <a:p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Sem tolerância oral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(52.63%)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467549"/>
                  </a:ext>
                </a:extLst>
              </a:tr>
              <a:tr h="462048">
                <a:tc>
                  <a:txBody>
                    <a:bodyPr/>
                    <a:lstStyle/>
                    <a:p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Dieta liquida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(22.81%)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367392"/>
                  </a:ext>
                </a:extLst>
              </a:tr>
              <a:tr h="462048">
                <a:tc>
                  <a:txBody>
                    <a:bodyPr/>
                    <a:lstStyle/>
                    <a:p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Dieta mole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(24.56%)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29973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420EBF-DCC3-A94E-AC9D-BF678D6F59EF}"/>
              </a:ext>
            </a:extLst>
          </p:cNvPr>
          <p:cNvSpPr txBox="1"/>
          <p:nvPr/>
        </p:nvSpPr>
        <p:spPr>
          <a:xfrm>
            <a:off x="3820438" y="187613"/>
            <a:ext cx="335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Tabela 2: </a:t>
            </a:r>
            <a:r>
              <a:rPr lang="pt-PT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intomatologia</a:t>
            </a:r>
            <a:endParaRPr lang="en-P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B7BB6C9-997E-974D-89CE-EAC3F7F6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8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4"/>
    </mc:Choice>
    <mc:Fallback xmlns="">
      <p:transition spd="slow" advTm="19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C0515828-8337-4748-8CAC-27C928B9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585730"/>
              </p:ext>
            </p:extLst>
          </p:nvPr>
        </p:nvGraphicFramePr>
        <p:xfrm>
          <a:off x="4483112" y="1002588"/>
          <a:ext cx="5988647" cy="47329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1852">
                  <a:extLst>
                    <a:ext uri="{9D8B030D-6E8A-4147-A177-3AD203B41FA5}">
                      <a16:colId xmlns:a16="http://schemas.microsoft.com/office/drawing/2014/main" val="3434325699"/>
                    </a:ext>
                  </a:extLst>
                </a:gridCol>
                <a:gridCol w="2066795">
                  <a:extLst>
                    <a:ext uri="{9D8B030D-6E8A-4147-A177-3AD203B41FA5}">
                      <a16:colId xmlns:a16="http://schemas.microsoft.com/office/drawing/2014/main" val="3116861411"/>
                    </a:ext>
                  </a:extLst>
                </a:gridCol>
              </a:tblGrid>
              <a:tr h="3975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n(%)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2533507"/>
                  </a:ext>
                </a:extLst>
              </a:tr>
              <a:tr h="5174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Estadiamento (TNM)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02126612"/>
                  </a:ext>
                </a:extLst>
              </a:tr>
              <a:tr h="5174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(1.52%)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642620"/>
                  </a:ext>
                </a:extLst>
              </a:tr>
              <a:tr h="5174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 (19.7%)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8031"/>
                  </a:ext>
                </a:extLst>
              </a:tr>
              <a:tr h="713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52 (78.79%)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454889"/>
                  </a:ext>
                </a:extLst>
              </a:tr>
              <a:tr h="5174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Indicação para a colocação da prótese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517557"/>
                  </a:ext>
                </a:extLst>
              </a:tr>
              <a:tr h="5174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Neoplasia irressecável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55 (87.30%)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039734"/>
                  </a:ext>
                </a:extLst>
              </a:tr>
              <a:tr h="5174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Elevado risco cirúrgico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 (9.52%)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200960"/>
                  </a:ext>
                </a:extLst>
              </a:tr>
              <a:tr h="5174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Cirurgia recusada pelo doente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(3.17%)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9393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4CB80E-2D18-BC41-A63D-59E2F29AD71B}"/>
              </a:ext>
            </a:extLst>
          </p:cNvPr>
          <p:cNvSpPr txBox="1"/>
          <p:nvPr/>
        </p:nvSpPr>
        <p:spPr>
          <a:xfrm>
            <a:off x="3820438" y="187613"/>
            <a:ext cx="432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b="1" dirty="0">
                <a:latin typeface="Calibri" panose="020F0502020204030204" pitchFamily="34" charset="0"/>
                <a:cs typeface="Calibri" panose="020F0502020204030204" pitchFamily="34" charset="0"/>
              </a:rPr>
              <a:t>Tabela 3</a:t>
            </a:r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PT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stadiamento e </a:t>
            </a:r>
            <a:r>
              <a:rPr lang="pt-PT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ndicações</a:t>
            </a:r>
            <a:endParaRPr lang="en-P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92848F6-6AFD-DE4B-9F65-F0D3EEF6C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9"/>
    </mc:Choice>
    <mc:Fallback xmlns="">
      <p:transition spd="slow" advTm="1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C0515828-8337-4748-8CAC-27C928B9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696224"/>
              </p:ext>
            </p:extLst>
          </p:nvPr>
        </p:nvGraphicFramePr>
        <p:xfrm>
          <a:off x="3971926" y="2101353"/>
          <a:ext cx="7272336" cy="3111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53074">
                  <a:extLst>
                    <a:ext uri="{9D8B030D-6E8A-4147-A177-3AD203B41FA5}">
                      <a16:colId xmlns:a16="http://schemas.microsoft.com/office/drawing/2014/main" val="3434325699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3116861411"/>
                    </a:ext>
                  </a:extLst>
                </a:gridCol>
              </a:tblGrid>
              <a:tr h="398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PT" sz="1800" b="1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n/total (%)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4152973"/>
                  </a:ext>
                </a:extLst>
              </a:tr>
              <a:tr h="5609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Sucesso técnico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76/76 (100%)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305773"/>
                  </a:ext>
                </a:extLst>
              </a:tr>
              <a:tr h="57088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Sucesso clínico às 48h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74/76 (97.37%)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45467549"/>
                  </a:ext>
                </a:extLst>
              </a:tr>
              <a:tr h="79020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Doentes com tolerância oral até à morte sem necessidade de intervenção adicional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62/76 (81.58%)</a:t>
                      </a:r>
                    </a:p>
                    <a:p>
                      <a:pPr marL="0" algn="r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299739"/>
                  </a:ext>
                </a:extLst>
              </a:tr>
              <a:tr h="79020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Dieta oral até à morte sem necessidade de cirurgia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1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72/76 (94.7%)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3342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B7FE2D-9846-464F-812D-5D9108DFB90B}"/>
              </a:ext>
            </a:extLst>
          </p:cNvPr>
          <p:cNvSpPr txBox="1"/>
          <p:nvPr/>
        </p:nvSpPr>
        <p:spPr>
          <a:xfrm>
            <a:off x="3820438" y="187613"/>
            <a:ext cx="539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b="1" dirty="0">
                <a:latin typeface="Calibri" panose="020F0502020204030204" pitchFamily="34" charset="0"/>
                <a:cs typeface="Calibri" panose="020F0502020204030204" pitchFamily="34" charset="0"/>
              </a:rPr>
              <a:t>Tabela 4</a:t>
            </a:r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PT" b="1" dirty="0">
                <a:latin typeface="Calibri" panose="020F0502020204030204" pitchFamily="34" charset="0"/>
                <a:cs typeface="Calibri" panose="020F0502020204030204" pitchFamily="34" charset="0"/>
              </a:rPr>
              <a:t>Resultados após colocação da prótese</a:t>
            </a:r>
            <a:endParaRPr lang="en-P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F81DC6A-B431-ED43-98FD-7C6D4612F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2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3"/>
    </mc:Choice>
    <mc:Fallback xmlns="">
      <p:transition spd="slow" advTm="3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C0515828-8337-4748-8CAC-27C928B9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33406"/>
              </p:ext>
            </p:extLst>
          </p:nvPr>
        </p:nvGraphicFramePr>
        <p:xfrm>
          <a:off x="4071939" y="1493722"/>
          <a:ext cx="5900736" cy="37177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3374">
                  <a:extLst>
                    <a:ext uri="{9D8B030D-6E8A-4147-A177-3AD203B41FA5}">
                      <a16:colId xmlns:a16="http://schemas.microsoft.com/office/drawing/2014/main" val="3434325699"/>
                    </a:ext>
                  </a:extLst>
                </a:gridCol>
                <a:gridCol w="1757362">
                  <a:extLst>
                    <a:ext uri="{9D8B030D-6E8A-4147-A177-3AD203B41FA5}">
                      <a16:colId xmlns:a16="http://schemas.microsoft.com/office/drawing/2014/main" val="3116861411"/>
                    </a:ext>
                  </a:extLst>
                </a:gridCol>
              </a:tblGrid>
              <a:tr h="377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1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 (%)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500697"/>
                  </a:ext>
                </a:extLst>
              </a:tr>
              <a:tr h="4826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Número total de sessões endoscópicas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476423"/>
                  </a:ext>
                </a:extLst>
              </a:tr>
              <a:tr h="482689">
                <a:tc>
                  <a:txBody>
                    <a:bodyPr/>
                    <a:lstStyle/>
                    <a:p>
                      <a:r>
                        <a:rPr lang="pt-PT" dirty="0"/>
                        <a:t>         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62 (81.58%)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304163"/>
                  </a:ext>
                </a:extLst>
              </a:tr>
              <a:tr h="482689">
                <a:tc>
                  <a:txBody>
                    <a:bodyPr/>
                    <a:lstStyle/>
                    <a:p>
                      <a:r>
                        <a:rPr lang="pt-PT" dirty="0"/>
                        <a:t>          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10 (13.16%)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15151"/>
                  </a:ext>
                </a:extLst>
              </a:tr>
              <a:tr h="482689">
                <a:tc>
                  <a:txBody>
                    <a:bodyPr/>
                    <a:lstStyle/>
                    <a:p>
                      <a:r>
                        <a:rPr lang="pt-PT" dirty="0"/>
                        <a:t>          3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 (5.26%)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085963"/>
                  </a:ext>
                </a:extLst>
              </a:tr>
              <a:tr h="482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Quimioterapia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15950862"/>
                  </a:ext>
                </a:extLst>
              </a:tr>
              <a:tr h="4286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Não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55 (72.37%)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074772"/>
                  </a:ext>
                </a:extLst>
              </a:tr>
              <a:tr h="4976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 ( 27.63%)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459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702AC1-0746-4B46-B97C-94610332317A}"/>
              </a:ext>
            </a:extLst>
          </p:cNvPr>
          <p:cNvSpPr txBox="1"/>
          <p:nvPr/>
        </p:nvSpPr>
        <p:spPr>
          <a:xfrm>
            <a:off x="3820437" y="187613"/>
            <a:ext cx="636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b="1" dirty="0">
                <a:latin typeface="Calibri" panose="020F0502020204030204" pitchFamily="34" charset="0"/>
                <a:cs typeface="Calibri" panose="020F0502020204030204" pitchFamily="34" charset="0"/>
              </a:rPr>
              <a:t>Tabela 5</a:t>
            </a:r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PT" b="1" dirty="0">
                <a:latin typeface="Calibri" panose="020F0502020204030204" pitchFamily="34" charset="0"/>
                <a:cs typeface="Calibri" panose="020F0502020204030204" pitchFamily="34" charset="0"/>
              </a:rPr>
              <a:t>Número de sessões endoscópicas e quimioterapia</a:t>
            </a:r>
            <a:endParaRPr lang="en-P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54D5DE5-3C68-524C-948A-D3168F492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7"/>
    </mc:Choice>
    <mc:Fallback xmlns="">
      <p:transition spd="slow" advTm="1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C0515828-8337-4748-8CAC-27C928B9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139389"/>
              </p:ext>
            </p:extLst>
          </p:nvPr>
        </p:nvGraphicFramePr>
        <p:xfrm>
          <a:off x="3833303" y="1553958"/>
          <a:ext cx="7510977" cy="3750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708">
                  <a:extLst>
                    <a:ext uri="{9D8B030D-6E8A-4147-A177-3AD203B41FA5}">
                      <a16:colId xmlns:a16="http://schemas.microsoft.com/office/drawing/2014/main" val="3434325699"/>
                    </a:ext>
                  </a:extLst>
                </a:gridCol>
                <a:gridCol w="1871842">
                  <a:extLst>
                    <a:ext uri="{9D8B030D-6E8A-4147-A177-3AD203B41FA5}">
                      <a16:colId xmlns:a16="http://schemas.microsoft.com/office/drawing/2014/main" val="3116861411"/>
                    </a:ext>
                  </a:extLst>
                </a:gridCol>
                <a:gridCol w="2842427">
                  <a:extLst>
                    <a:ext uri="{9D8B030D-6E8A-4147-A177-3AD203B41FA5}">
                      <a16:colId xmlns:a16="http://schemas.microsoft.com/office/drawing/2014/main" val="3811959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Complicações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n/total (%)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Tratamento (n)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1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Precoces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6356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Hemorragia digestiva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3/76 (3.95%)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Sem intervenção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574044"/>
                  </a:ext>
                </a:extLst>
              </a:tr>
              <a:tr h="5395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Tardias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786291"/>
                  </a:ext>
                </a:extLst>
              </a:tr>
              <a:tr h="5395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Obstrução da prótese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14/76 (18.42%)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Tratamento endoscópico (10)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Tratamento cirúrgico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500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Migração da prótese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1/76 (1.32%)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Remoção endoscópica da prótese 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5388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84200A-F2F1-0946-B5E6-A5E189FA97A3}"/>
              </a:ext>
            </a:extLst>
          </p:cNvPr>
          <p:cNvSpPr txBox="1"/>
          <p:nvPr/>
        </p:nvSpPr>
        <p:spPr>
          <a:xfrm>
            <a:off x="3820438" y="187613"/>
            <a:ext cx="453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b="1" dirty="0">
                <a:latin typeface="Calibri" panose="020F0502020204030204" pitchFamily="34" charset="0"/>
                <a:cs typeface="Calibri" panose="020F0502020204030204" pitchFamily="34" charset="0"/>
              </a:rPr>
              <a:t>Tabela 6: Complicações e tratamento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045A350-2C12-0A4A-A8FB-0DCFC2578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3"/>
    </mc:Choice>
    <mc:Fallback xmlns="">
      <p:transition spd="slow" advTm="3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9" name="Content Placeholder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A5AD1E66-3307-4A4F-A134-DC022EE7B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751432" y="462767"/>
            <a:ext cx="7741920" cy="5624882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A2D8ECD-7B5B-334C-B283-0C11F565FD62}"/>
              </a:ext>
            </a:extLst>
          </p:cNvPr>
          <p:cNvGrpSpPr/>
          <p:nvPr/>
        </p:nvGrpSpPr>
        <p:grpSpPr>
          <a:xfrm>
            <a:off x="11105045" y="1966586"/>
            <a:ext cx="388307" cy="2217107"/>
            <a:chOff x="10972800" y="1866378"/>
            <a:chExt cx="388307" cy="221710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5AEA449-44F4-2940-A71A-D616D3268D93}"/>
                </a:ext>
              </a:extLst>
            </p:cNvPr>
            <p:cNvCxnSpPr/>
            <p:nvPr/>
          </p:nvCxnSpPr>
          <p:spPr>
            <a:xfrm>
              <a:off x="11361107" y="1866378"/>
              <a:ext cx="0" cy="22171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2AF862-A377-0A4B-9DCC-A8B062E765DB}"/>
                </a:ext>
              </a:extLst>
            </p:cNvPr>
            <p:cNvCxnSpPr>
              <a:cxnSpLocks/>
            </p:cNvCxnSpPr>
            <p:nvPr/>
          </p:nvCxnSpPr>
          <p:spPr>
            <a:xfrm>
              <a:off x="10972800" y="1868466"/>
              <a:ext cx="38830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0DD546-8731-1343-8AD7-F424354CA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110586" y="4083485"/>
              <a:ext cx="25052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681CEB-F573-3341-97D0-DA88142A4C46}"/>
              </a:ext>
            </a:extLst>
          </p:cNvPr>
          <p:cNvSpPr txBox="1"/>
          <p:nvPr/>
        </p:nvSpPr>
        <p:spPr>
          <a:xfrm>
            <a:off x="11368091" y="2043489"/>
            <a:ext cx="461665" cy="17543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dirty="0"/>
              <a:t>p &lt; 0,001</a:t>
            </a:r>
            <a:endParaRPr lang="en-PT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3419101-3DC3-0144-91E0-9A2DD0FAD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5"/>
    </mc:Choice>
    <mc:Fallback xmlns="">
      <p:transition spd="slow" advTm="17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13" name="Picture 6" descr="Chart&#10;&#10;Description automatically generated">
            <a:extLst>
              <a:ext uri="{FF2B5EF4-FFF2-40B4-BE49-F238E27FC236}">
                <a16:creationId xmlns:a16="http://schemas.microsoft.com/office/drawing/2014/main" id="{F2FB09F4-B98E-194D-AC45-3C6364896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004064" y="863600"/>
            <a:ext cx="7044548" cy="512127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EEE6FB1-11D0-1D44-8DB6-12880CB93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1"/>
    </mc:Choice>
    <mc:Fallback xmlns="">
      <p:transition spd="slow" advTm="1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AD12FCE8-5B67-1A4E-AAD3-A8C1C953C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141" y="492274"/>
            <a:ext cx="7821992" cy="5683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092058-DBB0-A64E-A6F5-DA265D30274D}"/>
              </a:ext>
            </a:extLst>
          </p:cNvPr>
          <p:cNvSpPr txBox="1"/>
          <p:nvPr/>
        </p:nvSpPr>
        <p:spPr>
          <a:xfrm>
            <a:off x="10024698" y="5213235"/>
            <a:ext cx="97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400" b="1" dirty="0">
                <a:latin typeface="Calibri" panose="020F0502020204030204" pitchFamily="34" charset="0"/>
                <a:cs typeface="Calibri" panose="020F0502020204030204" pitchFamily="34" charset="0"/>
              </a:rPr>
              <a:t>97 dias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2E0F3-6606-2046-BF4C-B21E6761C635}"/>
              </a:ext>
            </a:extLst>
          </p:cNvPr>
          <p:cNvSpPr txBox="1"/>
          <p:nvPr/>
        </p:nvSpPr>
        <p:spPr>
          <a:xfrm>
            <a:off x="10012917" y="5509111"/>
            <a:ext cx="872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400" dirty="0">
                <a:latin typeface="Calibri" panose="020F0502020204030204" pitchFamily="34" charset="0"/>
                <a:cs typeface="Calibri" panose="020F0502020204030204" pitchFamily="34" charset="0"/>
              </a:rPr>
              <a:t>38 dias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FF0BC-288B-CA45-A0B7-3EC9A0D7B5A2}"/>
              </a:ext>
            </a:extLst>
          </p:cNvPr>
          <p:cNvSpPr txBox="1"/>
          <p:nvPr/>
        </p:nvSpPr>
        <p:spPr>
          <a:xfrm>
            <a:off x="10024698" y="4476447"/>
            <a:ext cx="112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400" dirty="0">
                <a:latin typeface="Calibri" panose="020F0502020204030204" pitchFamily="34" charset="0"/>
                <a:cs typeface="Calibri" panose="020F0502020204030204" pitchFamily="34" charset="0"/>
              </a:rPr>
              <a:t>265 dias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0BCE7A5-14FD-764F-B094-6E4B1520D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3"/>
    </mc:Choice>
    <mc:Fallback xmlns="">
      <p:transition spd="slow" advTm="1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B934CF-7C3E-5E48-9A19-5409AEDC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58" y="775623"/>
            <a:ext cx="7307270" cy="53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F63A26F-AB89-E148-A06A-078CD632C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8"/>
    </mc:Choice>
    <mc:Fallback xmlns="">
      <p:transition spd="slow" advTm="1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78DF18-74C7-4040-A2B4-74F44402DC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404" y="863600"/>
            <a:ext cx="7051868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579A7A9-BD5F-0941-8284-5E20AA6EB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6"/>
    </mc:Choice>
    <mc:Fallback xmlns="">
      <p:transition spd="slow" advTm="17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AB71C-5246-2040-A393-48DD8482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200" dirty="0"/>
              <a:t>INTRODUÇÃO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2EF590-62EA-D84A-A57C-F90206BAC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848" y="1149184"/>
            <a:ext cx="7315200" cy="1680519"/>
          </a:xfrm>
        </p:spPr>
        <p:txBody>
          <a:bodyPr>
            <a:normAutofit/>
          </a:bodyPr>
          <a:lstStyle/>
          <a:p>
            <a:pPr algn="just"/>
            <a:r>
              <a:rPr lang="pt-PT" dirty="0"/>
              <a:t>A neoplasia gástrica avançada pode cursar com obstrução do segmento antro-duodenal </a:t>
            </a:r>
          </a:p>
          <a:p>
            <a:pPr algn="just"/>
            <a:endParaRPr lang="pt-PT" dirty="0"/>
          </a:p>
          <a:p>
            <a:pPr algn="just"/>
            <a:endParaRPr lang="pt-PT" dirty="0"/>
          </a:p>
          <a:p>
            <a:pPr lvl="1" algn="just"/>
            <a:endParaRPr lang="pt-PT" dirty="0"/>
          </a:p>
          <a:p>
            <a:pPr lvl="1" algn="just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EFC91E-58ED-8D4E-8CB9-5AFA111B8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02D0244-E149-6F46-AEFE-A033F55A2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849498"/>
              </p:ext>
            </p:extLst>
          </p:nvPr>
        </p:nvGraphicFramePr>
        <p:xfrm>
          <a:off x="4017318" y="2096419"/>
          <a:ext cx="3953479" cy="3834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E7DC3997-FDA6-2541-91D4-5518640BA4C5}"/>
              </a:ext>
            </a:extLst>
          </p:cNvPr>
          <p:cNvSpPr txBox="1"/>
          <p:nvPr/>
        </p:nvSpPr>
        <p:spPr>
          <a:xfrm>
            <a:off x="8168502" y="3173508"/>
            <a:ext cx="3472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Obstrução do segmento antro-duodenal apresenta morbilidade significativa, comprometendo a qualidade de vida do doente</a:t>
            </a:r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93259ADF-F56B-644C-8C78-24CB53D64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8"/>
    </mc:Choice>
    <mc:Fallback xmlns="">
      <p:transition spd="slow" advTm="1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3A9A31-9325-4F41-A4D2-14D54F346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12" y="911859"/>
            <a:ext cx="6932082" cy="503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1BB711A-D2F0-4C4C-B44E-7FC0A2E7F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3"/>
    </mc:Choice>
    <mc:Fallback xmlns="">
      <p:transition spd="slow" advTm="1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411F21-6927-42A3-821A-9852DABE4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6581D-BAED-4A1F-A12D-371222BA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8"/>
            <a:ext cx="972265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58AD60-D71E-4D39-856C-D6D05B4A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43234" y="761999"/>
            <a:ext cx="6233250" cy="5334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7E68CF-B431-1D4A-AB26-0137E2B1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666" y="1083731"/>
            <a:ext cx="5641921" cy="46905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-100" dirty="0"/>
              <a:t>CONCLUSÕES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7DC5B1-719A-4BD4-98EF-B39222EB3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3729" y="761999"/>
            <a:ext cx="2281851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0B9491B-29CA-544A-9196-84B1E656E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"/>
    </mc:Choice>
    <mc:Fallback xmlns="">
      <p:transition spd="slow" advTm="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1DD1C-FDFA-2846-BFBC-D65818FA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CONCLUSÕES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3F2E220-E653-1A44-88F6-856E7787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56472"/>
            <a:ext cx="7315200" cy="5285444"/>
          </a:xfrm>
        </p:spPr>
        <p:txBody>
          <a:bodyPr>
            <a:normAutofit/>
          </a:bodyPr>
          <a:lstStyle/>
          <a:p>
            <a:pPr lvl="1" algn="just"/>
            <a:endParaRPr lang="pt-PT" dirty="0"/>
          </a:p>
          <a:p>
            <a:pPr algn="just"/>
            <a:r>
              <a:rPr lang="pt-PT" dirty="0"/>
              <a:t>A colocação de prótese por via endoscópica em doentes com neoplasia gástrica com sintomas obstrutivos é um procedimento eficaz e seguro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Procedimento endoscópico que permite a recuperação da tolerância oral</a:t>
            </a:r>
          </a:p>
          <a:p>
            <a:pPr lvl="1" algn="just"/>
            <a:r>
              <a:rPr lang="pt-PT" dirty="0"/>
              <a:t>Maioria dos doentes mantem a tolerância oral sem necessidade de intervenção endoscópica ou cirúrgica adicionais até à morte</a:t>
            </a:r>
          </a:p>
          <a:p>
            <a:pPr lvl="1" algn="just"/>
            <a:endParaRPr lang="pt-PT" dirty="0"/>
          </a:p>
          <a:p>
            <a:pPr algn="just"/>
            <a:r>
              <a:rPr lang="pt-PT" dirty="0"/>
              <a:t>A taxa de obstrução da prótese apesar de significativa pode ser tratada através de uma nova abordagem minimamente invasiva na maioria dos casos</a:t>
            </a:r>
          </a:p>
          <a:p>
            <a:pPr marL="502920" lvl="1" indent="0" algn="just">
              <a:buNone/>
            </a:pPr>
            <a:endParaRPr lang="pt-PT" dirty="0"/>
          </a:p>
          <a:p>
            <a:pPr lvl="1" algn="just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15D5DE7-32BA-D544-A9EE-4127C19B4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7D1E7CF-9B64-0A4D-8FF1-A2FFBC6C2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3"/>
    </mc:Choice>
    <mc:Fallback xmlns="">
      <p:transition spd="slow" advTm="2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42066C-ECEF-804E-BF94-67AF96116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4590661"/>
            <a:ext cx="10210862" cy="1065690"/>
          </a:xfrm>
        </p:spPr>
        <p:txBody>
          <a:bodyPr>
            <a:normAutofit/>
          </a:bodyPr>
          <a:lstStyle/>
          <a:p>
            <a:br>
              <a:rPr lang="pt-PT" sz="1900" dirty="0"/>
            </a:br>
            <a:br>
              <a:rPr lang="pt-PT" sz="1900" dirty="0"/>
            </a:br>
            <a:endParaRPr lang="pt-PT" sz="19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36CA70-2E0E-0C4B-9C82-D66BBD2DC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4" y="5666792"/>
            <a:ext cx="10180696" cy="542592"/>
          </a:xfrm>
        </p:spPr>
        <p:txBody>
          <a:bodyPr>
            <a:normAutofit/>
          </a:bodyPr>
          <a:lstStyle/>
          <a:p>
            <a:r>
              <a:rPr lang="pt-PT" dirty="0"/>
              <a:t>Mariana Leite</a:t>
            </a:r>
            <a:r>
              <a:rPr lang="pt-PT"/>
              <a:t>, </a:t>
            </a:r>
            <a:r>
              <a:rPr lang="pt-PT" dirty="0"/>
              <a:t>Marta Moreira, Tarcísio Araújo, José Ramada, Jorge Canena, Luís Lopes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E7C60A-4A3A-2248-BCDA-DA68F6216D9C}"/>
              </a:ext>
            </a:extLst>
          </p:cNvPr>
          <p:cNvSpPr txBox="1"/>
          <p:nvPr/>
        </p:nvSpPr>
        <p:spPr>
          <a:xfrm>
            <a:off x="724930" y="2168117"/>
            <a:ext cx="10742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800" b="1" dirty="0">
                <a:latin typeface="+mj-lt"/>
              </a:rPr>
              <a:t>Dieta oral e sobrevida após a colocação de próteses entéricas em neoplasias gástricas avançadas – estudo multicêntrico, retrospetivo </a:t>
            </a:r>
            <a:endParaRPr lang="pt-PT" sz="2800" b="1">
              <a:latin typeface="+mj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F49E98-B21C-9145-B981-F8F417AA4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68" y="28379"/>
            <a:ext cx="9012665" cy="1390142"/>
          </a:xfrm>
          <a:prstGeom prst="rect">
            <a:avLst/>
          </a:prstGeom>
        </p:spPr>
      </p:pic>
      <p:pic>
        <p:nvPicPr>
          <p:cNvPr id="8" name="Picture 2" descr="Unidade Local de Saúde do Alto Minho, EPE – SNS">
            <a:extLst>
              <a:ext uri="{FF2B5EF4-FFF2-40B4-BE49-F238E27FC236}">
                <a16:creationId xmlns:a16="http://schemas.microsoft.com/office/drawing/2014/main" id="{2AEB8DB1-E45E-D749-9F92-7520AFC6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63" y="6442125"/>
            <a:ext cx="1805074" cy="3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50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AB71C-5246-2040-A393-48DD8482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200" dirty="0"/>
              <a:t>INTRODUÇÃO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2EF590-62EA-D84A-A57C-F90206BAC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273" y="1277777"/>
            <a:ext cx="7315200" cy="4751548"/>
          </a:xfrm>
        </p:spPr>
        <p:txBody>
          <a:bodyPr>
            <a:normAutofit/>
          </a:bodyPr>
          <a:lstStyle/>
          <a:p>
            <a:pPr algn="just"/>
            <a:r>
              <a:rPr lang="pt-PT" dirty="0"/>
              <a:t>A colocação de próteses entéricas em doentes com sintomatologia secundária à obstrução do segmento antro-duodenal permite restaurar a </a:t>
            </a:r>
            <a:r>
              <a:rPr lang="pt-PT" dirty="0" err="1"/>
              <a:t>patência</a:t>
            </a:r>
            <a:r>
              <a:rPr lang="pt-PT" dirty="0"/>
              <a:t> </a:t>
            </a:r>
            <a:r>
              <a:rPr lang="pt-PT" dirty="0" err="1"/>
              <a:t>luminal</a:t>
            </a:r>
            <a:r>
              <a:rPr lang="pt-PT" dirty="0"/>
              <a:t> </a:t>
            </a:r>
          </a:p>
          <a:p>
            <a:pPr lvl="1" algn="just"/>
            <a:r>
              <a:rPr lang="pt-PT" b="1" dirty="0"/>
              <a:t>Alívio dos sintomas obstrutivos</a:t>
            </a:r>
          </a:p>
          <a:p>
            <a:pPr lvl="1" algn="just"/>
            <a:r>
              <a:rPr lang="pt-PT" b="1" dirty="0"/>
              <a:t>Recuperação da tolerância oral</a:t>
            </a:r>
          </a:p>
          <a:p>
            <a:pPr lvl="1" algn="just"/>
            <a:r>
              <a:rPr lang="pt-PT" b="1" dirty="0"/>
              <a:t>Melhoria da qualidade de vida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Os doentes propostos para colocação de próteses entéricas devem ter uma sobrevida de vida curta - menos de 2 a 6 meses</a:t>
            </a:r>
          </a:p>
          <a:p>
            <a:pPr lvl="1" algn="just">
              <a:buFont typeface="Wingdings" pitchFamily="2" charset="2"/>
              <a:buChar char="v"/>
            </a:pPr>
            <a:r>
              <a:rPr lang="pt-PT" i="1" dirty="0" err="1"/>
              <a:t>World</a:t>
            </a:r>
            <a:r>
              <a:rPr lang="pt-PT" i="1" dirty="0"/>
              <a:t> </a:t>
            </a:r>
            <a:r>
              <a:rPr lang="pt-PT" i="1" dirty="0" err="1"/>
              <a:t>Health</a:t>
            </a:r>
            <a:r>
              <a:rPr lang="pt-PT" i="1" dirty="0"/>
              <a:t> </a:t>
            </a:r>
            <a:r>
              <a:rPr lang="pt-PT" i="1" dirty="0" err="1"/>
              <a:t>Organization</a:t>
            </a:r>
            <a:r>
              <a:rPr lang="pt-PT" i="1" dirty="0"/>
              <a:t> performance status</a:t>
            </a:r>
          </a:p>
          <a:p>
            <a:pPr algn="just"/>
            <a:endParaRPr lang="pt-PT" dirty="0"/>
          </a:p>
          <a:p>
            <a:pPr algn="just"/>
            <a:endParaRPr lang="pt-PT" dirty="0"/>
          </a:p>
          <a:p>
            <a:pPr lvl="1" algn="just"/>
            <a:endParaRPr lang="pt-PT" dirty="0"/>
          </a:p>
          <a:p>
            <a:pPr lvl="1" algn="just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EFC91E-58ED-8D4E-8CB9-5AFA111B8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F402CADD-12E2-9242-B40D-57F7E1988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0"/>
    </mc:Choice>
    <mc:Fallback xmlns="">
      <p:transition spd="slow" advTm="3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AB71C-5246-2040-A393-48DD8482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200" dirty="0"/>
              <a:t>INTRODUÇÃO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2EF590-62EA-D84A-A57C-F90206BAC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/>
            <a:endParaRPr lang="pt-PT" dirty="0"/>
          </a:p>
          <a:p>
            <a:pPr lvl="1" algn="just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EFC91E-58ED-8D4E-8CB9-5AFA111B8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E73147FE-A34F-6744-B1D6-9A1A2F595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906795"/>
              </p:ext>
            </p:extLst>
          </p:nvPr>
        </p:nvGraphicFramePr>
        <p:xfrm>
          <a:off x="4815441" y="2034116"/>
          <a:ext cx="5818694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755">
                  <a:extLst>
                    <a:ext uri="{9D8B030D-6E8A-4147-A177-3AD203B41FA5}">
                      <a16:colId xmlns:a16="http://schemas.microsoft.com/office/drawing/2014/main" val="3165853349"/>
                    </a:ext>
                  </a:extLst>
                </a:gridCol>
                <a:gridCol w="4854939">
                  <a:extLst>
                    <a:ext uri="{9D8B030D-6E8A-4147-A177-3AD203B41FA5}">
                      <a16:colId xmlns:a16="http://schemas.microsoft.com/office/drawing/2014/main" val="630719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WHO 0</a:t>
                      </a:r>
                      <a:endParaRPr lang="pt-PT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Fully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active</a:t>
                      </a:r>
                      <a:endParaRPr lang="pt-PT"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85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WHO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Cannot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carry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out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heavy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physical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work</a:t>
                      </a:r>
                      <a:endParaRPr lang="pt-PT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234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WHO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Up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and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about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more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than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50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percent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of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the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day</a:t>
                      </a:r>
                      <a:endParaRPr lang="pt-PT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960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WHO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Up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and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about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less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than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50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percent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of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the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day</a:t>
                      </a:r>
                      <a:endParaRPr lang="pt-PT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976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WHO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Bed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or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chair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bound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all</a:t>
                      </a:r>
                      <a:r>
                        <a:rPr lang="pt-PT" sz="20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PT" sz="20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day</a:t>
                      </a:r>
                      <a:endParaRPr lang="pt-PT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095149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B6782F7E-DEB2-4D42-A2D6-C2CE6467443F}"/>
              </a:ext>
            </a:extLst>
          </p:cNvPr>
          <p:cNvSpPr/>
          <p:nvPr/>
        </p:nvSpPr>
        <p:spPr>
          <a:xfrm rot="16200000">
            <a:off x="4813832" y="2944291"/>
            <a:ext cx="873648" cy="13287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458BC49B-8BE3-6A45-A21A-CB71489F6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5"/>
    </mc:Choice>
    <mc:Fallback xmlns="">
      <p:transition spd="slow" advTm="1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AB71C-5246-2040-A393-48DD8482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200" dirty="0"/>
              <a:t>INTRODUÇÃO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2EF590-62EA-D84A-A57C-F90206BAC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273" y="1277777"/>
            <a:ext cx="7315200" cy="4751548"/>
          </a:xfrm>
        </p:spPr>
        <p:txBody>
          <a:bodyPr>
            <a:normAutofit/>
          </a:bodyPr>
          <a:lstStyle/>
          <a:p>
            <a:pPr algn="just"/>
            <a:r>
              <a:rPr lang="pt-PT" dirty="0"/>
              <a:t>A colocação de próteses entéricas em doentes com sintomatologia secundária à obstrução do segmento antro-duodenal permite restaurar a </a:t>
            </a:r>
            <a:r>
              <a:rPr lang="pt-PT" dirty="0" err="1"/>
              <a:t>patência</a:t>
            </a:r>
            <a:r>
              <a:rPr lang="pt-PT" dirty="0"/>
              <a:t> </a:t>
            </a:r>
            <a:r>
              <a:rPr lang="pt-PT" dirty="0" err="1"/>
              <a:t>luminal</a:t>
            </a:r>
            <a:r>
              <a:rPr lang="pt-PT" dirty="0"/>
              <a:t> </a:t>
            </a:r>
          </a:p>
          <a:p>
            <a:pPr lvl="1" algn="just"/>
            <a:r>
              <a:rPr lang="pt-PT" b="1" dirty="0"/>
              <a:t>Alívio dos sintomas obstrutivos</a:t>
            </a:r>
          </a:p>
          <a:p>
            <a:pPr lvl="1" algn="just"/>
            <a:r>
              <a:rPr lang="pt-PT" b="1" dirty="0"/>
              <a:t>Recuperação da tolerância oral</a:t>
            </a:r>
          </a:p>
          <a:p>
            <a:pPr lvl="1" algn="just"/>
            <a:r>
              <a:rPr lang="pt-PT" b="1" dirty="0"/>
              <a:t>Melhoria da qualidade de vida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Os doentes propostos para colocação de próteses entéricas devem ter uma sobrevida de vida curta - menos de 2 a 6 meses</a:t>
            </a:r>
          </a:p>
          <a:p>
            <a:pPr lvl="1" algn="just">
              <a:buFont typeface="Wingdings" pitchFamily="2" charset="2"/>
              <a:buChar char="v"/>
            </a:pPr>
            <a:r>
              <a:rPr lang="pt-PT" i="1" dirty="0" err="1"/>
              <a:t>World</a:t>
            </a:r>
            <a:r>
              <a:rPr lang="pt-PT" i="1" dirty="0"/>
              <a:t> </a:t>
            </a:r>
            <a:r>
              <a:rPr lang="pt-PT" i="1" dirty="0" err="1"/>
              <a:t>Health</a:t>
            </a:r>
            <a:r>
              <a:rPr lang="pt-PT" i="1" dirty="0"/>
              <a:t> </a:t>
            </a:r>
            <a:r>
              <a:rPr lang="pt-PT" i="1" dirty="0" err="1"/>
              <a:t>Organization</a:t>
            </a:r>
            <a:r>
              <a:rPr lang="pt-PT" i="1" dirty="0"/>
              <a:t> performance status</a:t>
            </a:r>
          </a:p>
          <a:p>
            <a:pPr marL="0" indent="0" algn="just">
              <a:buNone/>
            </a:pPr>
            <a:endParaRPr lang="pt-PT" dirty="0"/>
          </a:p>
          <a:p>
            <a:pPr algn="just"/>
            <a:endParaRPr lang="pt-PT" dirty="0"/>
          </a:p>
          <a:p>
            <a:pPr lvl="1" algn="just"/>
            <a:endParaRPr lang="pt-PT" dirty="0"/>
          </a:p>
          <a:p>
            <a:pPr lvl="1" algn="just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EFC91E-58ED-8D4E-8CB9-5AFA111B8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565E0B-A733-E142-9D86-4F793212DDC2}"/>
              </a:ext>
            </a:extLst>
          </p:cNvPr>
          <p:cNvSpPr txBox="1"/>
          <p:nvPr/>
        </p:nvSpPr>
        <p:spPr>
          <a:xfrm>
            <a:off x="3926273" y="5229225"/>
            <a:ext cx="7315200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Obstrução do segmento antro-duodenal em doentes assintomáticos e com tolerância oral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Obstrução de intestino delgado em vários pontos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Presença de perfuração de víscera oca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CCA26C95-042B-034C-8FF2-F07E275D7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"/>
    </mc:Choice>
    <mc:Fallback xmlns="">
      <p:transition spd="slow" advTm="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57DB3C-37FD-B54D-889B-99667AC1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pt-PT" dirty="0"/>
              <a:t>OBJETIVO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1C7D44D-03A2-7648-9B03-0A59B5E28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724715"/>
            <a:ext cx="6451109" cy="3274586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pt-PT" b="1" dirty="0">
                <a:solidFill>
                  <a:srgbClr val="FFFFFF"/>
                </a:solidFill>
              </a:rPr>
              <a:t>Avaliar a eficácia clínica a longo prazo das próteses entéricas na paliação de doentes com obstrução do segmento antro-duodenal provocada por neoplasia gástrica avançada</a:t>
            </a:r>
          </a:p>
          <a:p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7F4D8BB-CAA1-3642-B3BA-F60723D2E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CDC1912-7719-3D4A-A2DD-64002ACF1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3"/>
    </mc:Choice>
    <mc:Fallback xmlns="">
      <p:transition spd="slow" advTm="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A57295-E73D-5545-8E58-944684A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pt-PT" dirty="0"/>
              <a:t>MÉTODOS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074952F-A1CC-CB49-8923-6A9ED8FFC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pPr algn="just"/>
            <a:r>
              <a:rPr lang="pt-PT" dirty="0">
                <a:solidFill>
                  <a:schemeClr val="tx1"/>
                </a:solidFill>
              </a:rPr>
              <a:t>Estudo de </a:t>
            </a:r>
            <a:r>
              <a:rPr lang="pt-PT" dirty="0" err="1">
                <a:solidFill>
                  <a:schemeClr val="tx1"/>
                </a:solidFill>
              </a:rPr>
              <a:t>cohort</a:t>
            </a:r>
            <a:r>
              <a:rPr lang="pt-PT" dirty="0">
                <a:solidFill>
                  <a:schemeClr val="tx1"/>
                </a:solidFill>
              </a:rPr>
              <a:t> retrospetivo e multicêntrico</a:t>
            </a:r>
          </a:p>
          <a:p>
            <a:pPr algn="just"/>
            <a:r>
              <a:rPr lang="pt-PT" dirty="0">
                <a:solidFill>
                  <a:schemeClr val="tx1"/>
                </a:solidFill>
              </a:rPr>
              <a:t>Período de estudo - Janeiro 2005 a Dezembro 2019</a:t>
            </a:r>
          </a:p>
          <a:p>
            <a:pPr algn="just"/>
            <a:r>
              <a:rPr lang="pt-PT" dirty="0">
                <a:solidFill>
                  <a:schemeClr val="tx1"/>
                </a:solidFill>
              </a:rPr>
              <a:t>Critérios de inclusão</a:t>
            </a:r>
          </a:p>
          <a:p>
            <a:pPr lvl="1" algn="just"/>
            <a:r>
              <a:rPr lang="pt-PT" dirty="0">
                <a:solidFill>
                  <a:schemeClr val="tx1"/>
                </a:solidFill>
              </a:rPr>
              <a:t>Doentes com obstrução do segmento antro-duodenal</a:t>
            </a:r>
          </a:p>
          <a:p>
            <a:pPr lvl="1" algn="just"/>
            <a:r>
              <a:rPr lang="pt-PT" dirty="0">
                <a:solidFill>
                  <a:schemeClr val="tx1"/>
                </a:solidFill>
              </a:rPr>
              <a:t>Doentes com malignidade confirmada por histologia </a:t>
            </a:r>
          </a:p>
          <a:p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16EBBE8-901E-5F48-9AE9-387542903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450C52AF-7AC9-FF4F-84CA-B75E7CEA7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0"/>
    </mc:Choice>
    <mc:Fallback xmlns="">
      <p:transition spd="slow" advTm="1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6411F21-6927-42A3-821A-9852DABE4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86581D-BAED-4A1F-A12D-371222BA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8"/>
            <a:ext cx="972265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58AD60-D71E-4D39-856C-D6D05B4A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43234" y="761999"/>
            <a:ext cx="6233250" cy="5334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95D858-A302-3E41-A177-8F483813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666" y="1083731"/>
            <a:ext cx="5641921" cy="46905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pc="-100" dirty="0"/>
              <a:t>RESULTADOS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7DC5B1-719A-4BD4-98EF-B39222EB3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3729" y="761999"/>
            <a:ext cx="2281851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36B72F3-DD3A-8949-99E4-C61BE6AB4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"/>
    </mc:Choice>
    <mc:Fallback xmlns="">
      <p:transition spd="slow" advTm="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5FE8E-2F38-3946-9D68-9D5A96FF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RESULTADOS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DE0C3-1EE4-5244-8203-7A938835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255"/>
            <a:ext cx="3447534" cy="654049"/>
          </a:xfrm>
          <a:prstGeom prst="rect">
            <a:avLst/>
          </a:prstGeom>
        </p:spPr>
      </p:pic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C0515828-8337-4748-8CAC-27C928B9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114128"/>
              </p:ext>
            </p:extLst>
          </p:nvPr>
        </p:nvGraphicFramePr>
        <p:xfrm>
          <a:off x="4471988" y="716956"/>
          <a:ext cx="6312921" cy="5424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7877">
                  <a:extLst>
                    <a:ext uri="{9D8B030D-6E8A-4147-A177-3AD203B41FA5}">
                      <a16:colId xmlns:a16="http://schemas.microsoft.com/office/drawing/2014/main" val="3434325699"/>
                    </a:ext>
                  </a:extLst>
                </a:gridCol>
                <a:gridCol w="2205044">
                  <a:extLst>
                    <a:ext uri="{9D8B030D-6E8A-4147-A177-3AD203B41FA5}">
                      <a16:colId xmlns:a16="http://schemas.microsoft.com/office/drawing/2014/main" val="3116861411"/>
                    </a:ext>
                  </a:extLst>
                </a:gridCol>
              </a:tblGrid>
              <a:tr h="3837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n(%)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2805437"/>
                  </a:ext>
                </a:extLst>
              </a:tr>
              <a:tr h="3606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Sexo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82199449"/>
                  </a:ext>
                </a:extLst>
              </a:tr>
              <a:tr h="3524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Masculino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37 (48.68%)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897612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Feminino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39 (51.32%)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594902"/>
                  </a:ext>
                </a:extLst>
              </a:tr>
              <a:tr h="303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Idade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313306"/>
                  </a:ext>
                </a:extLst>
              </a:tr>
              <a:tr h="6115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Mediana (min./</a:t>
                      </a:r>
                      <a:r>
                        <a:rPr lang="pt-PT" sz="1800" b="0" i="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máx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80.5 (44/ 94)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03484"/>
                  </a:ext>
                </a:extLst>
              </a:tr>
              <a:tr h="4706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WHO </a:t>
                      </a:r>
                      <a:r>
                        <a:rPr lang="pt-PT" sz="1800" b="1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Performance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pt-PT" sz="1800" b="0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305773"/>
                  </a:ext>
                </a:extLst>
              </a:tr>
              <a:tr h="4706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Fully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active</a:t>
                      </a:r>
                      <a:endParaRPr lang="pt-PT" sz="1800" b="0" i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 (0%)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467549"/>
                  </a:ext>
                </a:extLst>
              </a:tr>
              <a:tr h="4706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Symptoms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but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ambulatory</a:t>
                      </a:r>
                      <a:endParaRPr lang="pt-PT" sz="1800" b="0" i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43 (68.25%)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367392"/>
                  </a:ext>
                </a:extLst>
              </a:tr>
              <a:tr h="4706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bed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less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than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50%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 (17.46%)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299739"/>
                  </a:ext>
                </a:extLst>
              </a:tr>
              <a:tr h="4706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bed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more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than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50%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 (12.70%)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725744"/>
                  </a:ext>
                </a:extLst>
              </a:tr>
              <a:tr h="4706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100%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bed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chair</a:t>
                      </a:r>
                      <a:r>
                        <a:rPr lang="pt-PT" sz="18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800" b="0" i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bound</a:t>
                      </a:r>
                      <a:endParaRPr lang="pt-PT" sz="1800" b="0" i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pt-PT" sz="18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(1.59%)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535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363FB2-D0E2-C44F-8375-B8048C1EDFEC}"/>
              </a:ext>
            </a:extLst>
          </p:cNvPr>
          <p:cNvSpPr txBox="1"/>
          <p:nvPr/>
        </p:nvSpPr>
        <p:spPr>
          <a:xfrm>
            <a:off x="3820439" y="187613"/>
            <a:ext cx="562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b="1" dirty="0">
                <a:latin typeface="Calibri" panose="020F0502020204030204" pitchFamily="34" charset="0"/>
                <a:cs typeface="Calibri" panose="020F0502020204030204" pitchFamily="34" charset="0"/>
              </a:rPr>
              <a:t>Tabela 1</a:t>
            </a:r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PT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PT" b="1">
                <a:latin typeface="Calibri" panose="020F0502020204030204" pitchFamily="34" charset="0"/>
                <a:cs typeface="Calibri" panose="020F0502020204030204" pitchFamily="34" charset="0"/>
              </a:rPr>
              <a:t>aracterísticas</a:t>
            </a:r>
            <a:r>
              <a:rPr lang="pt-PT" b="1" dirty="0">
                <a:latin typeface="Calibri" panose="020F0502020204030204" pitchFamily="34" charset="0"/>
                <a:cs typeface="Calibri" panose="020F0502020204030204" pitchFamily="34" charset="0"/>
              </a:rPr>
              <a:t> dos doentes</a:t>
            </a:r>
            <a:endParaRPr lang="en-P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AFE12CCF-513D-B347-B2D4-6E0F8B644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8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0"/>
    </mc:Choice>
    <mc:Fallback xmlns="">
      <p:transition spd="slow" advTm="2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ld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ldura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old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839</Words>
  <Application>Microsoft Macintosh PowerPoint</Application>
  <PresentationFormat>Ecrã Panorâmico</PresentationFormat>
  <Paragraphs>199</Paragraphs>
  <Slides>23</Slides>
  <Notes>20</Notes>
  <HiddenSlides>0</HiddenSlides>
  <MMClips>22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Corbel</vt:lpstr>
      <vt:lpstr>Wingdings</vt:lpstr>
      <vt:lpstr>Wingdings 2</vt:lpstr>
      <vt:lpstr>Moldura</vt:lpstr>
      <vt:lpstr>  </vt:lpstr>
      <vt:lpstr>INTRODUÇÃO</vt:lpstr>
      <vt:lpstr>INTRODUÇÃO</vt:lpstr>
      <vt:lpstr>INTRODUÇÃO</vt:lpstr>
      <vt:lpstr>INTRODUÇÃO</vt:lpstr>
      <vt:lpstr>OBJETIVO</vt:lpstr>
      <vt:lpstr>MÉTODOS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CONCLUSÕES</vt:lpstr>
      <vt:lpstr>CONCLUSÕES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Mariana Leite</dc:creator>
  <cp:lastModifiedBy>Mariana Leite</cp:lastModifiedBy>
  <cp:revision>20</cp:revision>
  <dcterms:created xsi:type="dcterms:W3CDTF">2020-10-07T21:53:22Z</dcterms:created>
  <dcterms:modified xsi:type="dcterms:W3CDTF">2020-10-11T17:44:37Z</dcterms:modified>
</cp:coreProperties>
</file>